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63" r:id="rId10"/>
    <p:sldId id="264" r:id="rId11"/>
    <p:sldId id="265" r:id="rId12"/>
    <p:sldId id="270" r:id="rId13"/>
    <p:sldId id="266" r:id="rId14"/>
    <p:sldId id="267" r:id="rId15"/>
    <p:sldId id="268" r:id="rId16"/>
    <p:sldId id="269"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522514"/>
          </a:xfrm>
        </p:spPr>
        <p:txBody>
          <a:bodyPr>
            <a:normAutofit/>
          </a:bodyPr>
          <a:lstStyle/>
          <a:p>
            <a:r>
              <a:rPr lang="tr-TR" sz="4000" dirty="0" smtClean="0"/>
              <a:t>GÜRTEKS MEHMET HAYRİ ÖZKAYA İLKOKULU</a:t>
            </a:r>
            <a:br>
              <a:rPr lang="tr-TR" sz="4000" dirty="0" smtClean="0"/>
            </a:br>
            <a:r>
              <a:rPr lang="tr-TR" sz="4000" dirty="0" smtClean="0"/>
              <a:t>REHBERLİK </a:t>
            </a:r>
            <a:r>
              <a:rPr lang="tr-TR" sz="4000" dirty="0" smtClean="0"/>
              <a:t>VE PSİKOLOJİK DANIŞMANLIK SERVİSİ</a:t>
            </a:r>
            <a:endParaRPr lang="tr-TR" sz="4000" dirty="0"/>
          </a:p>
        </p:txBody>
      </p:sp>
    </p:spTree>
    <p:extLst>
      <p:ext uri="{BB962C8B-B14F-4D97-AF65-F5344CB8AC3E}">
        <p14:creationId xmlns:p14="http://schemas.microsoft.com/office/powerpoint/2010/main" val="56864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Öfke kişi için ne zaman problem haline gelir?</a:t>
            </a:r>
            <a:endParaRPr lang="tr-TR" dirty="0"/>
          </a:p>
        </p:txBody>
      </p:sp>
      <p:sp>
        <p:nvSpPr>
          <p:cNvPr id="3" name="2 İçerik Yer Tutucusu"/>
          <p:cNvSpPr>
            <a:spLocks noGrp="1"/>
          </p:cNvSpPr>
          <p:nvPr>
            <p:ph idx="1"/>
          </p:nvPr>
        </p:nvSpPr>
        <p:spPr/>
        <p:txBody>
          <a:bodyPr/>
          <a:lstStyle/>
          <a:p>
            <a:r>
              <a:rPr lang="tr-TR" dirty="0" smtClean="0"/>
              <a:t>1.Öfkelendiğiniz zaman kendinizi kontrolsüz durumda hissettiğiniz oluyor mu? </a:t>
            </a:r>
            <a:br>
              <a:rPr lang="tr-TR" dirty="0" smtClean="0"/>
            </a:br>
            <a:r>
              <a:rPr lang="tr-TR" dirty="0" smtClean="0"/>
              <a:t/>
            </a:r>
            <a:br>
              <a:rPr lang="tr-TR" dirty="0" smtClean="0"/>
            </a:br>
            <a:r>
              <a:rPr lang="tr-TR" dirty="0" smtClean="0"/>
              <a:t>2.Öfkelendiğiniz durumlarda daha sonradan onaylamayacağınız davranışlarda/sözlerde bulunuyor musunuz?</a:t>
            </a:r>
            <a:br>
              <a:rPr lang="tr-TR" dirty="0" smtClean="0"/>
            </a:br>
            <a:r>
              <a:rPr lang="tr-TR" dirty="0" smtClean="0"/>
              <a:t/>
            </a:r>
            <a:br>
              <a:rPr lang="tr-TR" dirty="0" smtClean="0"/>
            </a:br>
            <a:r>
              <a:rPr lang="tr-TR" dirty="0" smtClean="0"/>
              <a:t>3.Öfkelendiğiniz zaman okul veya yaptığınız işlere yoğunlaşmada güçlük çekiyor musunuz?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ÖFKEYİ FIRSATA ÇEVİRMEK</a:t>
            </a:r>
            <a:endParaRPr lang="tr-TR" dirty="0"/>
          </a:p>
        </p:txBody>
      </p:sp>
      <p:sp>
        <p:nvSpPr>
          <p:cNvPr id="3" name="2 İçerik Yer Tutucusu"/>
          <p:cNvSpPr>
            <a:spLocks noGrp="1"/>
          </p:cNvSpPr>
          <p:nvPr>
            <p:ph idx="1"/>
          </p:nvPr>
        </p:nvSpPr>
        <p:spPr/>
        <p:txBody>
          <a:bodyPr/>
          <a:lstStyle/>
          <a:p>
            <a:r>
              <a:rPr lang="tr-TR" dirty="0" smtClean="0"/>
              <a:t>Öfke sık olarak olumsuz görünse de olumlu olarak kullanılabilir. </a:t>
            </a:r>
            <a:br>
              <a:rPr lang="tr-TR" dirty="0" smtClean="0"/>
            </a:br>
            <a:endParaRPr lang="tr-TR" dirty="0" smtClean="0"/>
          </a:p>
          <a:p>
            <a:r>
              <a:rPr lang="tr-TR" dirty="0" smtClean="0"/>
              <a:t>Öfke ortada bir problem olduğunu gösterir</a:t>
            </a:r>
            <a:br>
              <a:rPr lang="tr-TR" dirty="0" smtClean="0"/>
            </a:br>
            <a:endParaRPr lang="tr-TR" dirty="0" smtClean="0"/>
          </a:p>
          <a:p>
            <a:r>
              <a:rPr lang="tr-TR" dirty="0" smtClean="0"/>
              <a:t>Öfke hareket sağlamak için enerji verir </a:t>
            </a:r>
            <a:br>
              <a:rPr lang="tr-TR" dirty="0" smtClean="0"/>
            </a:br>
            <a:endParaRPr lang="tr-TR" dirty="0" smtClean="0"/>
          </a:p>
          <a:p>
            <a:r>
              <a:rPr lang="tr-TR" dirty="0" smtClean="0"/>
              <a:t>Öfke hislerimizi ifade etmemizi sağlar.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Senin öfkeyle baş etmede kullandığın yöntemlerin nelerdir?</a:t>
            </a:r>
            <a:br>
              <a:rPr lang="tr-TR" dirty="0" smtClean="0"/>
            </a:br>
            <a:endParaRPr lang="tr-TR" dirty="0"/>
          </a:p>
        </p:txBody>
      </p:sp>
      <p:sp>
        <p:nvSpPr>
          <p:cNvPr id="3" name="2 İçerik Yer Tutucusu"/>
          <p:cNvSpPr>
            <a:spLocks noGrp="1"/>
          </p:cNvSpPr>
          <p:nvPr>
            <p:ph idx="1"/>
          </p:nvPr>
        </p:nvSpPr>
        <p:spPr/>
        <p:txBody>
          <a:bodyPr/>
          <a:lstStyle/>
          <a:p>
            <a:r>
              <a:rPr lang="tr-TR" b="1" dirty="0" smtClean="0"/>
              <a:t>Örnek: </a:t>
            </a:r>
          </a:p>
          <a:p>
            <a:r>
              <a:rPr lang="tr-TR" dirty="0" smtClean="0"/>
              <a:t>Öfkelendiğimde bağırırım. </a:t>
            </a:r>
          </a:p>
          <a:p>
            <a:r>
              <a:rPr lang="tr-TR" dirty="0" smtClean="0"/>
              <a:t>a)Çok etkili olur </a:t>
            </a:r>
          </a:p>
          <a:p>
            <a:r>
              <a:rPr lang="tr-TR" dirty="0" smtClean="0"/>
              <a:t>b) Biraz etkili olur </a:t>
            </a:r>
          </a:p>
          <a:p>
            <a:r>
              <a:rPr lang="tr-TR" dirty="0" smtClean="0"/>
              <a:t>c)Hiç etkili olmaz </a:t>
            </a:r>
          </a:p>
          <a:p>
            <a:r>
              <a:rPr lang="tr-TR" dirty="0" smtClean="0"/>
              <a:t>d)Kararsızım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ÖFKEYLE BAŞETMEDE KULLANILAN YANLIŞ YOLLAR</a:t>
            </a:r>
            <a:endParaRPr lang="tr-TR" dirty="0"/>
          </a:p>
        </p:txBody>
      </p:sp>
      <p:sp>
        <p:nvSpPr>
          <p:cNvPr id="3" name="2 İçerik Yer Tutucusu"/>
          <p:cNvSpPr>
            <a:spLocks noGrp="1"/>
          </p:cNvSpPr>
          <p:nvPr>
            <p:ph idx="1"/>
          </p:nvPr>
        </p:nvSpPr>
        <p:spPr/>
        <p:txBody>
          <a:bodyPr>
            <a:normAutofit lnSpcReduction="10000"/>
          </a:bodyPr>
          <a:lstStyle/>
          <a:p>
            <a:r>
              <a:rPr lang="tr-TR" dirty="0" smtClean="0"/>
              <a:t>Öfkeyi Yok Sayma</a:t>
            </a:r>
            <a:br>
              <a:rPr lang="tr-TR" dirty="0" smtClean="0"/>
            </a:br>
            <a:endParaRPr lang="tr-TR" dirty="0" smtClean="0"/>
          </a:p>
          <a:p>
            <a:r>
              <a:rPr lang="tr-TR" dirty="0" smtClean="0"/>
              <a:t>Öfkeyi Başkasına Aktarmak</a:t>
            </a:r>
            <a:br>
              <a:rPr lang="tr-TR" dirty="0" smtClean="0"/>
            </a:br>
            <a:endParaRPr lang="tr-TR" dirty="0" smtClean="0"/>
          </a:p>
          <a:p>
            <a:r>
              <a:rPr lang="tr-TR" dirty="0" smtClean="0"/>
              <a:t>Öfkeyi Saldırganca Ortaya Koymak </a:t>
            </a:r>
            <a:br>
              <a:rPr lang="tr-TR" dirty="0" smtClean="0"/>
            </a:br>
            <a:endParaRPr lang="tr-TR" dirty="0" smtClean="0"/>
          </a:p>
          <a:p>
            <a:r>
              <a:rPr lang="tr-TR" dirty="0" smtClean="0"/>
              <a:t>Öfkeyi Pasif Davranışlarla Ortaya Koymak </a:t>
            </a:r>
            <a:br>
              <a:rPr lang="tr-TR" dirty="0" smtClean="0"/>
            </a:br>
            <a:endParaRPr lang="tr-TR" dirty="0" smtClean="0"/>
          </a:p>
          <a:p>
            <a:r>
              <a:rPr lang="tr-TR" dirty="0" smtClean="0"/>
              <a:t>Öfkeyi Kendine Yöneltmek</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ÖFKEYLE BAŞETMEDE OLUMLU YOLLAR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1.Hangi duygunuz öfkeye yol açıyor? Önce asıl duygunuzu fark edin. </a:t>
            </a:r>
            <a:br>
              <a:rPr lang="tr-TR" dirty="0" smtClean="0"/>
            </a:br>
            <a:endParaRPr lang="tr-TR" dirty="0" smtClean="0"/>
          </a:p>
          <a:p>
            <a:r>
              <a:rPr lang="tr-TR" dirty="0" smtClean="0"/>
              <a:t>2. Düşüncelerinizi olumlularla değiştirin! </a:t>
            </a:r>
            <a:br>
              <a:rPr lang="tr-TR" dirty="0" smtClean="0"/>
            </a:br>
            <a:endParaRPr lang="tr-TR" dirty="0" smtClean="0"/>
          </a:p>
          <a:p>
            <a:r>
              <a:rPr lang="tr-TR" dirty="0" smtClean="0"/>
              <a:t>3. Zamanlama </a:t>
            </a:r>
            <a:br>
              <a:rPr lang="tr-TR" dirty="0" smtClean="0"/>
            </a:br>
            <a:endParaRPr lang="tr-TR" dirty="0" smtClean="0"/>
          </a:p>
          <a:p>
            <a:r>
              <a:rPr lang="tr-TR" dirty="0" smtClean="0"/>
              <a:t>4. Gerektiğinde mola alıp sakinleşin! </a:t>
            </a:r>
            <a:br>
              <a:rPr lang="tr-TR" dirty="0" smtClean="0"/>
            </a:br>
            <a:endParaRPr lang="tr-TR" dirty="0" smtClean="0"/>
          </a:p>
          <a:p>
            <a:r>
              <a:rPr lang="tr-TR" dirty="0" smtClean="0"/>
              <a:t>5. Karşı tarafı suçlamak yerine kendi duygularınızı ifade edin.(ben dili)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ÖFKEYLE BAŞETMEDE OLUMLU YOLLAR</a:t>
            </a:r>
            <a:endParaRPr lang="tr-TR" dirty="0"/>
          </a:p>
        </p:txBody>
      </p:sp>
      <p:sp>
        <p:nvSpPr>
          <p:cNvPr id="3" name="2 İçerik Yer Tutucusu"/>
          <p:cNvSpPr>
            <a:spLocks noGrp="1"/>
          </p:cNvSpPr>
          <p:nvPr>
            <p:ph idx="1"/>
          </p:nvPr>
        </p:nvSpPr>
        <p:spPr/>
        <p:txBody>
          <a:bodyPr>
            <a:normAutofit lnSpcReduction="10000"/>
          </a:bodyPr>
          <a:lstStyle/>
          <a:p>
            <a:r>
              <a:rPr lang="tr-TR" dirty="0" smtClean="0"/>
              <a:t>6.Karşıdaki kişinin niyetini anlamaya çalışın </a:t>
            </a:r>
            <a:br>
              <a:rPr lang="tr-TR" dirty="0" smtClean="0"/>
            </a:br>
            <a:endParaRPr lang="tr-TR" dirty="0" smtClean="0"/>
          </a:p>
          <a:p>
            <a:r>
              <a:rPr lang="tr-TR" dirty="0" smtClean="0"/>
              <a:t>7. Duygularınızı anlattığınız bir günlük tutun. Yazı yazmak zor geliyorsa resim de yapabilirsiniz. </a:t>
            </a:r>
            <a:br>
              <a:rPr lang="tr-TR" dirty="0" smtClean="0"/>
            </a:br>
            <a:endParaRPr lang="tr-TR" dirty="0" smtClean="0"/>
          </a:p>
          <a:p>
            <a:r>
              <a:rPr lang="tr-TR" dirty="0" smtClean="0"/>
              <a:t>8. Espriden faydalanın </a:t>
            </a:r>
            <a:br>
              <a:rPr lang="tr-TR" dirty="0" smtClean="0"/>
            </a:br>
            <a:endParaRPr lang="tr-TR" dirty="0" smtClean="0"/>
          </a:p>
          <a:p>
            <a:r>
              <a:rPr lang="tr-TR" dirty="0" smtClean="0"/>
              <a:t>9. Stresle başa çıkmanın yollarını arayın</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Sistematik gevşeme </a:t>
            </a:r>
            <a:endParaRPr lang="tr-TR" dirty="0"/>
          </a:p>
        </p:txBody>
      </p:sp>
      <p:sp>
        <p:nvSpPr>
          <p:cNvPr id="3" name="2 İçerik Yer Tutucusu"/>
          <p:cNvSpPr>
            <a:spLocks noGrp="1"/>
          </p:cNvSpPr>
          <p:nvPr>
            <p:ph idx="1"/>
          </p:nvPr>
        </p:nvSpPr>
        <p:spPr/>
        <p:txBody>
          <a:bodyPr>
            <a:normAutofit lnSpcReduction="10000"/>
          </a:bodyPr>
          <a:lstStyle/>
          <a:p>
            <a:r>
              <a:rPr lang="tr-TR" dirty="0" smtClean="0"/>
              <a:t>Kasların kasılması ve gevşetilmesi ilkesi ile çalışır. Önce baş ve yüz bölgesinden başlayarak adım adım vücudun tüm parçalarının önce kasılması ardından gevşetilmesi sağlanır. </a:t>
            </a:r>
            <a:br>
              <a:rPr lang="tr-TR" dirty="0" smtClean="0"/>
            </a:br>
            <a:endParaRPr lang="tr-TR" dirty="0" smtClean="0"/>
          </a:p>
          <a:p>
            <a:r>
              <a:rPr lang="tr-TR" dirty="0" smtClean="0"/>
              <a:t>Derinlemesine gevşeme de denilen bu teknikte süre 10-20 dakika kadardır. Kan vücudun en uç noktasına kadar gider ve vücudun dinlenmesini sağlar.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Ayet ve hadislerde öfke kontrolü</a:t>
            </a:r>
            <a:endParaRPr lang="tr-TR" dirty="0"/>
          </a:p>
        </p:txBody>
      </p:sp>
      <p:sp>
        <p:nvSpPr>
          <p:cNvPr id="3" name="2 İçerik Yer Tutucusu"/>
          <p:cNvSpPr>
            <a:spLocks noGrp="1"/>
          </p:cNvSpPr>
          <p:nvPr>
            <p:ph idx="1"/>
          </p:nvPr>
        </p:nvSpPr>
        <p:spPr/>
        <p:txBody>
          <a:bodyPr>
            <a:normAutofit fontScale="92500" lnSpcReduction="10000"/>
          </a:bodyPr>
          <a:lstStyle/>
          <a:p>
            <a:r>
              <a:rPr lang="tr-TR" sz="2600" b="1" dirty="0" smtClean="0"/>
              <a:t>Sure (</a:t>
            </a:r>
            <a:r>
              <a:rPr lang="tr-TR" sz="2600" b="1" dirty="0" err="1" smtClean="0"/>
              <a:t>Âl</a:t>
            </a:r>
            <a:r>
              <a:rPr lang="tr-TR" sz="2600" b="1" dirty="0" smtClean="0"/>
              <a:t>-i </a:t>
            </a:r>
            <a:r>
              <a:rPr lang="tr-TR" sz="2600" b="1" dirty="0" err="1" smtClean="0"/>
              <a:t>İmrân</a:t>
            </a:r>
            <a:r>
              <a:rPr lang="tr-TR" sz="2600" b="1" dirty="0" smtClean="0"/>
              <a:t> Suresi), 134. Ayet</a:t>
            </a:r>
            <a:r>
              <a:rPr lang="tr-TR" sz="2600" dirty="0" smtClean="0"/>
              <a:t/>
            </a:r>
            <a:br>
              <a:rPr lang="tr-TR" sz="2600" dirty="0" smtClean="0"/>
            </a:br>
            <a:r>
              <a:rPr lang="tr-TR" sz="2600" dirty="0" smtClean="0"/>
              <a:t>Onlar bollukta ve darlıkta Allah yolunda harcayanlar, öfkelerini yenenler, insanları affedenlerdir. Allah iyilik edenleri sever.</a:t>
            </a:r>
          </a:p>
          <a:p>
            <a:r>
              <a:rPr lang="tr-TR" sz="2600" dirty="0" smtClean="0"/>
              <a:t>Öfke, şeytanın vesvesesinden hasıl olur. Şeytan, ateşten yaratılmıştır. Ateş, su ile söndürülür. Sinirlenince, abdest alın. </a:t>
            </a:r>
            <a:r>
              <a:rPr lang="tr-TR" sz="2600" b="1" dirty="0" smtClean="0"/>
              <a:t>(Ebu </a:t>
            </a:r>
            <a:r>
              <a:rPr lang="tr-TR" sz="2600" b="1" dirty="0" err="1" smtClean="0"/>
              <a:t>Davud</a:t>
            </a:r>
            <a:r>
              <a:rPr lang="tr-TR" sz="2600" b="1" dirty="0" smtClean="0"/>
              <a:t>)</a:t>
            </a:r>
          </a:p>
          <a:p>
            <a:r>
              <a:rPr lang="tr-TR" sz="2600" dirty="0" smtClean="0"/>
              <a:t>Sinirlenen, ayakta ise otursun. Öfkesi geçmezse yan yatsın.(</a:t>
            </a:r>
            <a:r>
              <a:rPr lang="tr-TR" sz="2600" b="1" dirty="0" smtClean="0"/>
              <a:t>Ebu </a:t>
            </a:r>
            <a:r>
              <a:rPr lang="tr-TR" sz="2600" b="1" dirty="0" err="1" smtClean="0"/>
              <a:t>Davud</a:t>
            </a:r>
            <a:r>
              <a:rPr lang="tr-TR" sz="2600" b="1" dirty="0" smtClean="0"/>
              <a:t>)</a:t>
            </a:r>
          </a:p>
          <a:p>
            <a:r>
              <a:rPr lang="tr-TR" sz="2600" dirty="0" smtClean="0"/>
              <a:t> </a:t>
            </a:r>
            <a:r>
              <a:rPr lang="tr-TR" sz="2600" b="1" dirty="0" err="1" smtClean="0"/>
              <a:t>Ebû</a:t>
            </a:r>
            <a:r>
              <a:rPr lang="tr-TR" sz="2600" b="1" dirty="0" smtClean="0"/>
              <a:t> </a:t>
            </a:r>
            <a:r>
              <a:rPr lang="tr-TR" sz="2600" b="1" dirty="0" err="1" smtClean="0"/>
              <a:t>Hüreyre</a:t>
            </a:r>
            <a:r>
              <a:rPr lang="tr-TR" sz="2600" b="1" dirty="0" smtClean="0"/>
              <a:t> (r.a.)'dan: </a:t>
            </a:r>
            <a:r>
              <a:rPr lang="tr-TR" sz="2600" b="1" dirty="0" err="1" smtClean="0"/>
              <a:t>Resûlullah</a:t>
            </a:r>
            <a:r>
              <a:rPr lang="tr-TR" sz="2600" b="1" dirty="0" smtClean="0"/>
              <a:t> (s.a.v.):</a:t>
            </a:r>
            <a:r>
              <a:rPr lang="tr-TR" sz="2600" dirty="0" smtClean="0"/>
              <a:t/>
            </a:r>
            <a:br>
              <a:rPr lang="tr-TR" sz="2600" dirty="0" smtClean="0"/>
            </a:br>
            <a:r>
              <a:rPr lang="tr-TR" sz="2600" dirty="0" smtClean="0"/>
              <a:t>«Pehlivan (güreş meydanlarında başkalarını) yenen değildir. Asıl pehlivan kızgınlık anında nefsine hakim olan kimsedir» buyurdu.</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solidFill>
                  <a:srgbClr val="FF0000"/>
                </a:solidFill>
              </a:rPr>
              <a:t>ÖFKENİN OLUŞTURDUĞU ETKİLER </a:t>
            </a:r>
            <a:endParaRPr lang="tr-TR" b="1" dirty="0">
              <a:solidFill>
                <a:srgbClr val="FF0000"/>
              </a:solidFill>
            </a:endParaRP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 </a:t>
            </a:r>
            <a:r>
              <a:rPr lang="tr-TR" dirty="0" smtClean="0"/>
              <a:t>NEDİR ?</a:t>
            </a:r>
            <a:endParaRPr lang="tr-TR" dirty="0"/>
          </a:p>
        </p:txBody>
      </p:sp>
      <p:sp>
        <p:nvSpPr>
          <p:cNvPr id="3" name="2 İçerik Yer Tutucusu"/>
          <p:cNvSpPr>
            <a:spLocks noGrp="1"/>
          </p:cNvSpPr>
          <p:nvPr>
            <p:ph idx="1"/>
          </p:nvPr>
        </p:nvSpPr>
        <p:spPr/>
        <p:txBody>
          <a:bodyPr/>
          <a:lstStyle/>
          <a:p>
            <a:endParaRPr lang="tr-TR" dirty="0" smtClean="0"/>
          </a:p>
          <a:p>
            <a:endParaRPr lang="tr-TR" dirty="0" smtClean="0"/>
          </a:p>
          <a:p>
            <a:r>
              <a:rPr lang="tr-TR" dirty="0" smtClean="0"/>
              <a:t>ÖFKE KELİMESİYLE NE ANLATILMAK İSTENİYOR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 NEDİR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“Öfke, bireyin planları, istek ve ihtiyaçları engellendiğinde haksızlık, adaletsizlik ve kendi benliğine ve bedenine yönelik bir tehdit algıladığında yaşanan temel duygulardan biridir.</a:t>
            </a:r>
          </a:p>
          <a:p>
            <a:r>
              <a:rPr lang="tr-TR" dirty="0" smtClean="0"/>
              <a:t> Öfke bireyin kendini savunmak ve karşıdakini uyarmak amacıyla ortaya koyduğu bir duygulanım biçimidir. </a:t>
            </a:r>
          </a:p>
          <a:p>
            <a:r>
              <a:rPr lang="tr-TR" dirty="0" smtClean="0"/>
              <a:t>Öfkenin ortaya konulması yapıcı veya yapıcı olmayan bir şekilde sözel ya da davranışsal veya fizyolojik bir biçimde olabilir”.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25470"/>
          </a:xfrm>
        </p:spPr>
        <p:txBody>
          <a:bodyPr>
            <a:normAutofit fontScale="90000"/>
          </a:bodyPr>
          <a:lstStyle/>
          <a:p>
            <a:r>
              <a:rPr lang="tr-TR" dirty="0" smtClean="0"/>
              <a:t>ÖFKE VE ETKİLERİ</a:t>
            </a:r>
            <a:br>
              <a:rPr lang="tr-TR" dirty="0" smtClean="0"/>
            </a:br>
            <a:r>
              <a:rPr lang="tr-TR" dirty="0" smtClean="0"/>
              <a:t> Öfkenin yarattığı fiziksel etkiler</a:t>
            </a:r>
            <a:endParaRPr lang="tr-TR" dirty="0"/>
          </a:p>
        </p:txBody>
      </p:sp>
      <p:sp>
        <p:nvSpPr>
          <p:cNvPr id="3" name="2 İçerik Yer Tutucusu"/>
          <p:cNvSpPr>
            <a:spLocks noGrp="1"/>
          </p:cNvSpPr>
          <p:nvPr>
            <p:ph idx="1"/>
          </p:nvPr>
        </p:nvSpPr>
        <p:spPr>
          <a:xfrm>
            <a:off x="457200" y="1214422"/>
            <a:ext cx="8229600" cy="4911741"/>
          </a:xfrm>
        </p:spPr>
        <p:txBody>
          <a:bodyPr>
            <a:normAutofit fontScale="92500" lnSpcReduction="10000"/>
          </a:bodyPr>
          <a:lstStyle/>
          <a:p>
            <a:r>
              <a:rPr lang="tr-TR" dirty="0" smtClean="0"/>
              <a:t>İnsanlar herhangi bir engellenme ya da öfke uyandıran bir durum ile karşılaştığında bedeninde fizyolojik ve fiziksel değişiklikler ortaya çıkar. Bunlar neler olabilir? </a:t>
            </a:r>
          </a:p>
          <a:p>
            <a:r>
              <a:rPr lang="tr-TR" dirty="0" smtClean="0"/>
              <a:t>Kalbin hızlı hızlı atması. </a:t>
            </a:r>
          </a:p>
          <a:p>
            <a:r>
              <a:rPr lang="tr-TR" dirty="0" smtClean="0"/>
              <a:t>Yüzün öfkeden kızarması.</a:t>
            </a:r>
          </a:p>
          <a:p>
            <a:r>
              <a:rPr lang="tr-TR" dirty="0" smtClean="0"/>
              <a:t>Bağırmak. </a:t>
            </a:r>
          </a:p>
          <a:p>
            <a:r>
              <a:rPr lang="tr-TR" dirty="0" smtClean="0"/>
              <a:t>Göz bebeklerinin büyümesi. </a:t>
            </a:r>
          </a:p>
          <a:p>
            <a:r>
              <a:rPr lang="tr-TR" dirty="0" smtClean="0"/>
              <a:t>Yumrukların sıkılması.</a:t>
            </a:r>
          </a:p>
          <a:p>
            <a:r>
              <a:rPr lang="tr-TR" dirty="0" smtClean="0"/>
              <a:t>Sindirimin yavaşlaması.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Öfkenin yarattığı duygusal etkiler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Öfke, bazen örtülü bir biçimde de ortaya çıkabilir, öfke buzdağına benzetilebilir, yani öfkenin ortaya çıkmasına yol açan pek çok duygu burada gizlidir. Suyun altında kalan bu duygulara temel duygular adı verilir. Temel duygular birikip, sertleşip, katılaşınca, buzdağının tepesindeki öfkeyi oluşturur.</a:t>
            </a:r>
          </a:p>
          <a:p>
            <a:r>
              <a:rPr lang="tr-TR" dirty="0" smtClean="0"/>
              <a:t> Bu temel duygular ise kıskançlık, üzüntü, merak, yalnızlık, dışlanmışlık hissi, kaygı, hayal kırıklığı, haksızlık, anlaşılamamak ve sıkıntı gibi duygulardır. </a:t>
            </a:r>
          </a:p>
          <a:p>
            <a:r>
              <a:rPr lang="tr-TR" dirty="0" smtClean="0"/>
              <a:t>Buzdağının üstünde öfke duygusu vardır ve bir türlü çözümlenmemiş bu duygulara sıkı sıkı tutunur.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Öfkenin yarattığı davranışsal etkiler </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Öfkenin doğrudan ve üstü kapalı davranışsal belirtileri vardır:</a:t>
            </a:r>
          </a:p>
          <a:p>
            <a:r>
              <a:rPr lang="tr-TR" dirty="0" smtClean="0"/>
              <a:t>Doğrudan davranışsal öfke işaretleri, fiziksel ve sözel saldırı, aşırı eleştiricilik, kusur buluculuk, önyargılılık, sorun çıkarma, isyankâr davranışlarla kendini gösterebilir. Doğrudan davranışsal bir öfke işareti olan saldırganlıkta amaç öfke duyulan kişiye zarar vermektir. </a:t>
            </a:r>
          </a:p>
          <a:p>
            <a:r>
              <a:rPr lang="tr-TR" dirty="0" smtClean="0"/>
              <a:t>Saldırgan nitelik taşıyan eylemler; tehdit etmek, hakaret etmek ve iğnelemek gibi sözel ya da dayak gibi fiziksel biçimlerde olabilir.</a:t>
            </a:r>
          </a:p>
          <a:p>
            <a:r>
              <a:rPr lang="tr-TR" dirty="0" smtClean="0"/>
              <a:t> Üstü kapalı davranışsal ve sözel işaretler, güvensiz, kıskanç, tartışmacı, alaycı ve yargılayıcı davranışlar biçiminde olabilir.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Öfkenin yarattığı düşünsel etkiler</a:t>
            </a:r>
            <a:endParaRPr lang="tr-TR" dirty="0"/>
          </a:p>
        </p:txBody>
      </p:sp>
      <p:sp>
        <p:nvSpPr>
          <p:cNvPr id="3" name="2 İçerik Yer Tutucusu"/>
          <p:cNvSpPr>
            <a:spLocks noGrp="1"/>
          </p:cNvSpPr>
          <p:nvPr>
            <p:ph idx="1"/>
          </p:nvPr>
        </p:nvSpPr>
        <p:spPr/>
        <p:txBody>
          <a:bodyPr/>
          <a:lstStyle/>
          <a:p>
            <a:r>
              <a:rPr lang="tr-TR" dirty="0" smtClean="0"/>
              <a:t>Bireyin sahip olduğu kalıplaşmış düşünceler öfkeye neden olabilir. Bu kalıplaşmış düşünceleri bireyin kendisi geliştirebildiği gibi kalıplaşmış düşüncelerin kaynağı ailesi ve çevresindeki diğer insanlar olabilir. Ergenlerde ortak olarak görülen akılcı olmayan inançlar şu şekilde sıralanabilir: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Öfkenin yarattığı düşünsel etkiler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Eğer arkadaşlarım beni sevmezse bu benim için çok kötü olur. </a:t>
            </a:r>
          </a:p>
          <a:p>
            <a:r>
              <a:rPr lang="tr-TR" dirty="0" smtClean="0"/>
              <a:t> Hata yapmamalıyım. </a:t>
            </a:r>
          </a:p>
          <a:p>
            <a:r>
              <a:rPr lang="tr-TR" dirty="0" smtClean="0"/>
              <a:t>Duygularımı göstermemeliyim. </a:t>
            </a:r>
          </a:p>
          <a:p>
            <a:r>
              <a:rPr lang="tr-TR" dirty="0" smtClean="0"/>
              <a:t> Bu ailemin hatası, zavallı/mağdur olan benim. </a:t>
            </a:r>
          </a:p>
          <a:p>
            <a:r>
              <a:rPr lang="tr-TR" dirty="0" smtClean="0"/>
              <a:t> Eğer istediklerim yolunda gitmezse bu benim için korkunç olur. </a:t>
            </a:r>
          </a:p>
          <a:p>
            <a:r>
              <a:rPr lang="tr-TR" dirty="0" smtClean="0"/>
              <a:t>Arkadaşlarıma uyum sağlayabilmek için onların her istediğini yapmalıyım.</a:t>
            </a:r>
          </a:p>
          <a:p>
            <a:r>
              <a:rPr lang="tr-TR" dirty="0" smtClean="0"/>
              <a:t> Eleştirilmeye katlanamam.</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538</Words>
  <Application>Microsoft Office PowerPoint</Application>
  <PresentationFormat>Ekran Gösterisi (4:3)</PresentationFormat>
  <Paragraphs>76</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GÜRTEKS MEHMET HAYRİ ÖZKAYA İLKOKULU REHBERLİK VE PSİKOLOJİK DANIŞMANLIK SERVİSİ</vt:lpstr>
      <vt:lpstr>ÖFKENİN OLUŞTURDUĞU ETKİLER </vt:lpstr>
      <vt:lpstr>ÖFKE NEDİR ?</vt:lpstr>
      <vt:lpstr>ÖFKE NEDİR</vt:lpstr>
      <vt:lpstr>ÖFKE VE ETKİLERİ  Öfkenin yarattığı fiziksel etkiler</vt:lpstr>
      <vt:lpstr>Öfkenin yarattığı duygusal etkiler</vt:lpstr>
      <vt:lpstr>Öfkenin yarattığı davranışsal etkiler </vt:lpstr>
      <vt:lpstr>Öfkenin yarattığı düşünsel etkiler</vt:lpstr>
      <vt:lpstr>Öfkenin yarattığı düşünsel etkiler</vt:lpstr>
      <vt:lpstr>Öfke kişi için ne zaman problem haline gelir?</vt:lpstr>
      <vt:lpstr>ÖFKEYİ FIRSATA ÇEVİRMEK</vt:lpstr>
      <vt:lpstr> Senin öfkeyle baş etmede kullandığın yöntemlerin nelerdir? </vt:lpstr>
      <vt:lpstr>ÖFKEYLE BAŞETMEDE KULLANILAN YANLIŞ YOLLAR</vt:lpstr>
      <vt:lpstr>ÖFKEYLE BAŞETMEDE OLUMLU YOLLAR</vt:lpstr>
      <vt:lpstr>ÖFKEYLE BAŞETMEDE OLUMLU YOLLAR</vt:lpstr>
      <vt:lpstr>Sistematik gevşeme </vt:lpstr>
      <vt:lpstr>Ayet ve hadislerde öfke kontrolü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ÖFKENİN ETKİLERİ</dc:title>
  <dc:creator>HP</dc:creator>
  <cp:lastModifiedBy>REHBERLIK</cp:lastModifiedBy>
  <cp:revision>41</cp:revision>
  <dcterms:created xsi:type="dcterms:W3CDTF">2018-02-12T06:43:58Z</dcterms:created>
  <dcterms:modified xsi:type="dcterms:W3CDTF">2018-04-12T12:56:13Z</dcterms:modified>
</cp:coreProperties>
</file>